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199" r:id="rId5"/>
    <p:sldId id="2201" r:id="rId6"/>
    <p:sldId id="2202" r:id="rId7"/>
    <p:sldId id="2203" r:id="rId8"/>
    <p:sldId id="2204" r:id="rId9"/>
    <p:sldId id="2205" r:id="rId10"/>
    <p:sldId id="2206" r:id="rId11"/>
    <p:sldId id="2207" r:id="rId12"/>
    <p:sldId id="2208" r:id="rId13"/>
    <p:sldId id="2209" r:id="rId14"/>
    <p:sldId id="2210" r:id="rId15"/>
    <p:sldId id="2211" r:id="rId16"/>
    <p:sldId id="2212" r:id="rId17"/>
    <p:sldId id="2213" r:id="rId18"/>
    <p:sldId id="2214" r:id="rId19"/>
    <p:sldId id="2215" r:id="rId20"/>
    <p:sldId id="2216" r:id="rId21"/>
    <p:sldId id="2217" r:id="rId22"/>
    <p:sldId id="2218" r:id="rId23"/>
    <p:sldId id="2219" r:id="rId24"/>
    <p:sldId id="2220" r:id="rId25"/>
    <p:sldId id="2221" r:id="rId26"/>
    <p:sldId id="2222" r:id="rId27"/>
    <p:sldId id="2223" r:id="rId28"/>
    <p:sldId id="2224" r:id="rId29"/>
    <p:sldId id="2225" r:id="rId30"/>
    <p:sldId id="2226" r:id="rId31"/>
    <p:sldId id="2227" r:id="rId32"/>
    <p:sldId id="2228" r:id="rId33"/>
    <p:sldId id="2229" r:id="rId34"/>
    <p:sldId id="2232" r:id="rId35"/>
    <p:sldId id="2233" r:id="rId36"/>
    <p:sldId id="2234" r:id="rId37"/>
    <p:sldId id="2230" r:id="rId38"/>
    <p:sldId id="2231" r:id="rId39"/>
    <p:sldId id="2235" r:id="rId40"/>
    <p:sldId id="2236" r:id="rId41"/>
    <p:sldId id="2240" r:id="rId42"/>
    <p:sldId id="2237" r:id="rId43"/>
    <p:sldId id="2238" r:id="rId44"/>
    <p:sldId id="2239" r:id="rId45"/>
    <p:sldId id="2241" r:id="rId46"/>
    <p:sldId id="2242" r:id="rId47"/>
    <p:sldId id="2178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EFE71-E205-3E38-AD47-F0F63C12BCF0}" v="24" dt="2025-01-15T10:48:38.97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15/01/2025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76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littr.org&#8203;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rseek.org/" TargetMode="External"/><Relationship Id="rId5" Type="http://schemas.openxmlformats.org/officeDocument/2006/relationships/hyperlink" Target="http://stackoverflow.com/tags/r/info" TargetMode="External"/><Relationship Id="rId4" Type="http://schemas.openxmlformats.org/officeDocument/2006/relationships/hyperlink" Target="http://www.sthda.com/englis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sib.swiss" TargetMode="External"/><Relationship Id="rId2" Type="http://schemas.openxmlformats.org/officeDocument/2006/relationships/hyperlink" Target="http://www.sib.swiss/training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Statistics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E238-C457-5C69-4935-41001180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9C98-CC49-C3FF-6F33-D0C00A31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 object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FB6B6-AF13-142A-258E-F44D8606C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err="1">
                <a:solidFill>
                  <a:srgbClr val="000000"/>
                </a:solidFill>
                <a:latin typeface="Corbel"/>
                <a:ea typeface="+mn-lt"/>
                <a:cs typeface="Arial"/>
              </a:rPr>
              <a:t>t.test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() and other tests return a </a:t>
            </a:r>
            <a:r>
              <a:rPr lang="en-US" sz="2800" b="1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list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 that can be assigned to a variable. </a:t>
            </a:r>
            <a:endParaRPr lang="en-US">
              <a:latin typeface="Corbel"/>
            </a:endParaRP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View the names of the list’s slots using </a:t>
            </a:r>
            <a:r>
              <a:rPr lang="en-US" sz="2800" b="1" dirty="0">
                <a:latin typeface="Corbel"/>
                <a:ea typeface="+mn-lt"/>
                <a:cs typeface="Arial"/>
              </a:rPr>
              <a:t>names()</a:t>
            </a:r>
            <a:r>
              <a:rPr lang="en-US" sz="2800" dirty="0">
                <a:latin typeface="Corbel"/>
                <a:ea typeface="+mn-lt"/>
                <a:cs typeface="Arial"/>
              </a:rPr>
              <a:t>.</a:t>
            </a:r>
            <a:endParaRPr lang="en-US"/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Access the elements of a list using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$</a:t>
            </a:r>
            <a:r>
              <a:rPr lang="en-US" sz="2800" dirty="0">
                <a:latin typeface="Corbel"/>
                <a:ea typeface="+mn-lt"/>
                <a:cs typeface="Arial"/>
              </a:rPr>
              <a:t> or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[[ ]]</a:t>
            </a:r>
            <a:r>
              <a:rPr lang="en-US" sz="2800" dirty="0">
                <a:latin typeface="Corbel"/>
                <a:ea typeface="+mn-lt"/>
                <a:cs typeface="Arial"/>
              </a:rPr>
              <a:t> operators.</a:t>
            </a: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 = </a:t>
            </a:r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names(</a:t>
            </a:r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"statistic"   "parameter"   "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    "conf.int"    "estimate"   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[6] "</a:t>
            </a:r>
            <a:r>
              <a:rPr lang="en-GB" sz="1800" err="1">
                <a:latin typeface="Courier New"/>
                <a:ea typeface="+mn-lt"/>
                <a:cs typeface="+mn-lt"/>
              </a:rPr>
              <a:t>null.value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 "stderr"      "alternative" "method"      "data.name" 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[['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']]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4.900288e-22</a:t>
            </a:r>
            <a:endParaRPr lang="en-GB" sz="1800" dirty="0">
              <a:latin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44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91CF-3639-05C5-173C-B349D1BF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D93-68FA-C6DB-405F-F4144ACC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F65-6851-FC4F-86C8-22EA6D211C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When the measurements correspond to 2 observations on the same individuals, we need to use the </a:t>
            </a: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paired t-test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.</a:t>
            </a:r>
            <a:endParaRPr lang="en-US" sz="2800" dirty="0">
              <a:solidFill>
                <a:srgbClr val="000000"/>
              </a:solidFill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This tests focuses on the difference between the two observations and asks if </a:t>
            </a:r>
            <a:r>
              <a:rPr lang="en-US" sz="2800">
                <a:solidFill>
                  <a:srgbClr val="000000"/>
                </a:solidFill>
                <a:ea typeface="Tahoma"/>
                <a:cs typeface="Arial"/>
              </a:rPr>
              <a:t>the mean of this difference is different from 0.</a:t>
            </a: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Assumption: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 the sample mean of the differences are normally distributed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97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4507-D5FC-8EB3-F9B5-9C8EA71E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2B2A-6EB3-A2AC-0E25-1CA9BA7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 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0CCD-36ED-B42E-A3B6-295B330E8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data(sleep)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head(sleep, n=3)</a:t>
            </a: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extra group ID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1   0.7     1  1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2  -1.6     1  2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3  -0.2     1  3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interaction.plot</a:t>
            </a:r>
            <a:r>
              <a:rPr lang="en-US" sz="1800" dirty="0">
                <a:latin typeface="Courier New"/>
                <a:ea typeface="+mn-lt"/>
                <a:cs typeface="+mn-lt"/>
              </a:rPr>
              <a:t>(response=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            </a:t>
            </a:r>
            <a:r>
              <a:rPr lang="en-US" sz="1800" err="1">
                <a:latin typeface="Courier New"/>
                <a:ea typeface="+mn-lt"/>
                <a:cs typeface="+mn-lt"/>
              </a:rPr>
              <a:t>trace.factor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sleep$ID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legend=FALSE, 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type="b",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           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lty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=1,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pch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=16,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="Drug received",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="Extra sleep")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48249B1-52BB-8A61-54B3-184FF09C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35" y="0"/>
            <a:ext cx="5434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E3AC-5B59-DDA0-3E94-5A5C8B7C6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0ACF-6B69-06B2-F01F-FD04F79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differences between pairs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F0CD-634C-9C6E-47EB-67E720888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difference = 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==2]-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==1]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Courier New"/>
                <a:ea typeface="+mn-lt"/>
                <a:cs typeface="+mn-lt"/>
              </a:rPr>
              <a:t>hist(difference, </a:t>
            </a:r>
            <a:r>
              <a:rPr lang="en-US" sz="1600" err="1">
                <a:latin typeface="Courier New"/>
                <a:ea typeface="+mn-lt"/>
                <a:cs typeface="+mn-lt"/>
              </a:rPr>
              <a:t>freq</a:t>
            </a:r>
            <a:r>
              <a:rPr lang="en-US" sz="1600" dirty="0">
                <a:latin typeface="Courier New"/>
                <a:ea typeface="+mn-lt"/>
                <a:cs typeface="+mn-lt"/>
              </a:rPr>
              <a:t>=FALSE, </a:t>
            </a:r>
            <a:r>
              <a:rPr lang="en-US" sz="1600" err="1">
                <a:latin typeface="Courier New"/>
                <a:ea typeface="+mn-lt"/>
                <a:cs typeface="+mn-lt"/>
              </a:rPr>
              <a:t>xlab</a:t>
            </a:r>
            <a:r>
              <a:rPr lang="en-US" sz="1600" dirty="0">
                <a:latin typeface="Courier New"/>
                <a:ea typeface="+mn-lt"/>
                <a:cs typeface="+mn-lt"/>
              </a:rPr>
              <a:t>="Difference Drug 2 - Drug 1",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                 main="Difference in extra sleep", col="white")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qqnorm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qqline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1F774-757A-EF12-FD51-D45EFEE0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10" y="2062466"/>
            <a:ext cx="7983373" cy="46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F7F3-6423-CB50-7ABA-5729667C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218F-7863-7639-3DA0-4B7813A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t-test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A888-D2B8-2EF1-5123-87576ECF0F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using a paired t-test: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t.test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==2],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paired values must be at the same position in the two vectors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do not use formula notation (</a:t>
            </a:r>
            <a:r>
              <a:rPr lang="en-U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extra~sleep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) for paired t-test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Paired t-test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1] and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-4.0621,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9, p-value = 0.002833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difference in means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-2.4598858 -0.7001142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mean of the differences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     -1.58 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11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E7122-791B-7807-B4E0-5A52A862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7F74-2D0B-2F33-838D-E484144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Non-parametric alternatives to the 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7560-D7D1-AA1D-24F6-190688A8D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When the data deviates strongly from normality, a </a:t>
            </a:r>
            <a:r>
              <a:rPr lang="en-US" sz="2000" b="1" dirty="0">
                <a:solidFill>
                  <a:srgbClr val="262626"/>
                </a:solidFill>
                <a:ea typeface="Tahoma"/>
                <a:cs typeface="Arial"/>
              </a:rPr>
              <a:t>non-parametric test</a:t>
            </a:r>
            <a:r>
              <a:rPr lang="en-US" sz="2000" dirty="0">
                <a:solidFill>
                  <a:srgbClr val="262626"/>
                </a:solidFill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can be used in place of a t-test.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Non-parametric tests </a:t>
            </a:r>
            <a:r>
              <a:rPr lang="en-US" sz="2000" b="1" dirty="0">
                <a:latin typeface="Corbel"/>
                <a:ea typeface="Tahoma"/>
                <a:cs typeface="Arial"/>
              </a:rPr>
              <a:t>do not assume any particular distribution of the data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t-test (without pairing), use Mann-Whitney U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extra~group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data=sleep) 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equivalent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paired t-test, use Wilcoxon Signed Rank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     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paired=TRUE)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These two tests have different names but are </a:t>
            </a:r>
            <a:r>
              <a:rPr lang="en-US" sz="2000" b="1" dirty="0">
                <a:ea typeface="+mn-lt"/>
                <a:cs typeface="+mn-lt"/>
              </a:rPr>
              <a:t>both implemented in the R function </a:t>
            </a:r>
            <a:r>
              <a:rPr lang="en-US" sz="2000" b="1" dirty="0" err="1">
                <a:ea typeface="+mn-lt"/>
                <a:cs typeface="+mn-lt"/>
              </a:rPr>
              <a:t>wilcox.test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5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9E7A5-5C16-902D-16E5-7DDB263F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4B6-DE54-1508-B4B7-193D7BC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FD47-706A-E656-3FF2-04F1F42672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ea typeface="+mn-lt"/>
                <a:cs typeface="+mn-lt"/>
              </a:rPr>
              <a:t>For the sleep data, a paired test is appropriate.</a:t>
            </a:r>
            <a:endParaRPr lang="en-US" sz="2000"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Courier New"/>
                <a:ea typeface="+mn-lt"/>
                <a:cs typeface="+mn-lt"/>
              </a:rPr>
              <a:t>Wilcoxon signed rank test with continuity correction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data: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 and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V = 0, p-value =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0.009091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alternative hypothesis: true location shift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The conclusion is the same as it was for the paired t-test.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The p-value is a little higher </a:t>
            </a:r>
            <a:r>
              <a:rPr lang="en-US" sz="2000" dirty="0" err="1"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0.009091 (</a:t>
            </a:r>
            <a:r>
              <a:rPr lang="en-US" sz="2000" dirty="0" err="1">
                <a:latin typeface="Corbel"/>
                <a:ea typeface="Tahoma"/>
                <a:cs typeface="Arial"/>
              </a:rPr>
              <a:t>t.test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0.002833)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56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B7D0-3ACB-F18C-2156-1E3C8A15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1E47-5D5C-A6CF-93E5-6D40DB06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 - warning messages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1A984-295F-1D04-09CA-5E875E090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() implements two ways to compute p-values: exact and by approximation</a:t>
            </a:r>
            <a:endParaRPr lang="en-US" dirty="0"/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method can be selected with parameter 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exact=TRUE 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or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exact=FALSE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default is "exact" if sample size &lt; 50 </a:t>
            </a:r>
            <a:r>
              <a:rPr lang="en-US" sz="2000" i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and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there are no ties in the data. 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Otherwise, it is by normal approximation.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Warning messages</a:t>
            </a:r>
            <a:r>
              <a:rPr lang="en-US" sz="16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1: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2: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zeroes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These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warnings don't mean that there is an error in the result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. An (approximated) p-value is still provided and can be reported.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8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- 10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5732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Come back to the mice data-set stored in the "</a:t>
            </a:r>
            <a:r>
              <a:rPr lang="en-US" sz="2000" err="1">
                <a:solidFill>
                  <a:srgbClr val="262626"/>
                </a:solidFill>
                <a:ea typeface="+mn-lt"/>
                <a:cs typeface="+mn-lt"/>
              </a:rPr>
              <a:t>mice_data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" data frame.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Considering WT mice weight and KO mice weight separately, check the assumption of normality graphically. 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Make an appropriate plot to visualize the mouse weights grouped by genotype.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Perform a test to see whether the mouse weight is different between the two genotypes.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 Repeat steps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1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to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3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for the diet variable.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90000"/>
              </a:lnSpc>
              <a:spcBef>
                <a:spcPts val="1851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04F5-B21E-21AA-FF79-4E38A2E6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6C49-2842-1FFE-F4B4-E11423DE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Bivariate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C782-B470-1A44-BD66-5E98F27E8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Goal: Quantify the strength of a linear correlation between two continuous variables</a:t>
            </a: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 err="1">
                <a:latin typeface="Corbel"/>
                <a:ea typeface="Tahoma"/>
                <a:cs typeface="Arial"/>
              </a:rPr>
              <a:t>cor</a:t>
            </a:r>
            <a:r>
              <a:rPr lang="en-US" dirty="0">
                <a:latin typeface="Corbel"/>
                <a:ea typeface="Tahoma"/>
                <a:cs typeface="Arial"/>
              </a:rPr>
              <a:t>() computes a correlation between two variables. </a:t>
            </a:r>
            <a:endParaRPr lang="en-US">
              <a:ea typeface="Tahoma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Default: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method="</a:t>
            </a:r>
            <a:r>
              <a:rPr lang="en-US" b="1" dirty="0" err="1">
                <a:ea typeface="+mn-lt"/>
                <a:cs typeface="+mn-lt"/>
              </a:rPr>
              <a:t>pearson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(linear correlation)</a:t>
            </a:r>
            <a:endParaRPr lang="en-US" dirty="0"/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Other options: method="spearman",  method="</a:t>
            </a:r>
            <a:r>
              <a:rPr lang="en-US" b="1" dirty="0" err="1">
                <a:ea typeface="+mn-lt"/>
                <a:cs typeface="+mn-lt"/>
              </a:rPr>
              <a:t>kendall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(rank-based correlations) </a:t>
            </a:r>
            <a:endParaRPr lang="en-US"/>
          </a:p>
          <a:p>
            <a:pPr marL="266700"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err="1">
                <a:latin typeface="Corbel"/>
                <a:ea typeface="Tahoma"/>
                <a:cs typeface="Arial"/>
              </a:rPr>
              <a:t>cor.test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computes a correlation and performs a corresponding statistical test </a:t>
            </a:r>
            <a:endParaRPr lang="en-US">
              <a:latin typeface="Corbe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for Pearson correlation: p-value from linear regression, same as </a:t>
            </a:r>
            <a:r>
              <a:rPr lang="en-US" err="1">
                <a:latin typeface="Corbel"/>
                <a:ea typeface="Tahoma"/>
                <a:cs typeface="Arial"/>
              </a:rPr>
              <a:t>lm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21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F607-D6D3-C699-E432-6F5BE28D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Statistical hypothesis testing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8576-A966-0DD6-A4D6-DBF783FB2B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sz="2200" dirty="0">
                <a:latin typeface="Corbel"/>
                <a:ea typeface="Tahoma"/>
                <a:cs typeface="Arial"/>
              </a:rPr>
              <a:t>Two </a:t>
            </a:r>
            <a:r>
              <a:rPr lang="en-US" sz="2200" b="1" dirty="0">
                <a:latin typeface="Corbel"/>
                <a:ea typeface="Tahoma"/>
                <a:cs typeface="Arial"/>
              </a:rPr>
              <a:t>hypotheses in competition</a:t>
            </a:r>
            <a:r>
              <a:rPr lang="en-US" sz="2200" dirty="0">
                <a:latin typeface="Corbel"/>
                <a:ea typeface="Tahoma"/>
                <a:cs typeface="Arial"/>
              </a:rPr>
              <a:t>:</a:t>
            </a:r>
            <a:endParaRPr lang="en-US" dirty="0"/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H0: the </a:t>
            </a:r>
            <a:r>
              <a:rPr lang="en-US" sz="1800" b="1">
                <a:latin typeface="Corbel"/>
                <a:ea typeface="Tahoma"/>
                <a:cs typeface="Arial"/>
              </a:rPr>
              <a:t>NULL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most conservative – e.g., “no difference”)</a:t>
            </a:r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H1: the </a:t>
            </a:r>
            <a:r>
              <a:rPr lang="en-US" sz="1800" b="1">
                <a:latin typeface="Corbel"/>
                <a:ea typeface="Tahoma"/>
                <a:cs typeface="Arial"/>
              </a:rPr>
              <a:t>alternative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one we are actually interested in)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18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200" u="sng" dirty="0">
                <a:ea typeface="+mn-lt"/>
                <a:cs typeface="+mn-lt"/>
              </a:rPr>
              <a:t>Example:</a:t>
            </a:r>
            <a:endParaRPr lang="en-US" sz="220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H0: « There is no difference in weight between two given strains of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H1: « The average weight in KO mice is different from that in WT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Statistical test:</a:t>
            </a:r>
            <a:endParaRPr lang="en-US" sz="1800" dirty="0">
              <a:cs typeface="Arial"/>
            </a:endParaRP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test statistic,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associated p-value,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Check if p-value is small enough to reject H0,  according to pre-defined significance level.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8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2AD0-ECD2-73AE-81A5-1339B2AE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D01D-B301-6B3B-6C97-C396B8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Visualization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B734-48C9-05DD-8B5B-0A6868D18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648" y="4788447"/>
            <a:ext cx="3324774" cy="1250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Strong linear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B8301-CFDD-576C-A757-3D59338332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2924" y="1102625"/>
            <a:ext cx="10255984" cy="3692416"/>
          </a:xfrm>
          <a:prstGeom prst="rect">
            <a:avLst/>
          </a:prstGeom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DE83EE-C002-A908-3D78-A70DA33B4B0E}"/>
              </a:ext>
            </a:extLst>
          </p:cNvPr>
          <p:cNvSpPr txBox="1">
            <a:spLocks/>
          </p:cNvSpPr>
          <p:nvPr/>
        </p:nvSpPr>
        <p:spPr>
          <a:xfrm>
            <a:off x="4432738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Medium-strong linear correlation</a:t>
            </a:r>
            <a:endParaRPr lang="en-US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86E1819-661D-48F0-11A0-B4E6B0F3AB24}"/>
              </a:ext>
            </a:extLst>
          </p:cNvPr>
          <p:cNvSpPr txBox="1">
            <a:spLocks/>
          </p:cNvSpPr>
          <p:nvPr/>
        </p:nvSpPr>
        <p:spPr>
          <a:xfrm>
            <a:off x="8452945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No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190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5BA6-806A-9ECC-263D-7F5B7F47D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7A75-8B8C-6B3F-E9D7-954F0DE6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More </a:t>
            </a:r>
            <a:r>
              <a:rPr lang="en-GB" dirty="0" err="1">
                <a:ea typeface="Verdana"/>
                <a:cs typeface="Gill Sans"/>
              </a:rPr>
              <a:t>vosialization</a:t>
            </a:r>
            <a:r>
              <a:rPr lang="en-GB" dirty="0">
                <a:ea typeface="Verdana"/>
                <a:cs typeface="Gill Sans"/>
              </a:rPr>
              <a:t>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7D57-8D18-E1FE-02AA-0E28F9FFE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890" y="5506654"/>
            <a:ext cx="10515600" cy="120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correlation reflects the noisiness and direction of a linear relationship (top row)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but not the slope of that relationship (middle)</a:t>
            </a:r>
            <a:endParaRPr lang="en-US" dirty="0">
              <a:solidFill>
                <a:srgbClr val="1E223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nor many aspects of nonlinear relationships (bottom). 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>
              <a:solidFill>
                <a:srgbClr val="1E2232"/>
              </a:solidFill>
              <a:latin typeface="Corbel" panose="020B0503020204020204"/>
            </a:endParaRPr>
          </a:p>
        </p:txBody>
      </p:sp>
      <p:pic>
        <p:nvPicPr>
          <p:cNvPr id="4" name="Picture 3" descr="A collage of symbols&#10;&#10;Description automatically generated">
            <a:extLst>
              <a:ext uri="{FF2B5EF4-FFF2-40B4-BE49-F238E27FC236}">
                <a16:creationId xmlns:a16="http://schemas.microsoft.com/office/drawing/2014/main" id="{16B44871-B461-3489-6493-ADE1903E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" y="709777"/>
            <a:ext cx="10508263" cy="479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FE3F8-C6D3-E3D7-9CC7-95344C7B1F40}"/>
              </a:ext>
            </a:extLst>
          </p:cNvPr>
          <p:cNvSpPr txBox="1"/>
          <p:nvPr/>
        </p:nvSpPr>
        <p:spPr>
          <a:xfrm>
            <a:off x="9492906" y="5507212"/>
            <a:ext cx="3277475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Image credit: </a:t>
            </a:r>
            <a:endParaRPr lang="en-US">
              <a:solidFill>
                <a:srgbClr val="1E2232"/>
              </a:solidFill>
              <a:latin typeface="Corbel" panose="020B0503020204020204"/>
              <a:cs typeface="Arial"/>
            </a:endParaRPr>
          </a:p>
          <a:p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wikipedia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user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DenisBoigelot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, </a:t>
            </a:r>
            <a:endParaRPr lang="en-US"/>
          </a:p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under the CC0 1.0 license</a:t>
            </a:r>
            <a:r>
              <a:rPr lang="en-US" sz="15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9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235B-781D-BA06-C397-5C024D4C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1F4C-D37E-D2CF-4F5D-16D5A516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5AC0-BF6C-82A7-470C-5BA7412FFF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diagram of a petal length&#10;&#10;Description automatically generated">
            <a:extLst>
              <a:ext uri="{FF2B5EF4-FFF2-40B4-BE49-F238E27FC236}">
                <a16:creationId xmlns:a16="http://schemas.microsoft.com/office/drawing/2014/main" id="{D9D5E97D-27B7-583B-81FD-4A82C072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1" y="2555109"/>
            <a:ext cx="5676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8822-5073-5580-8B6C-94796A2C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3D6-3671-84D5-2C7A-E6F1D6CF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9E09-79EA-60E7-9A50-C80235680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Tahoma"/>
                <a:cs typeface="Courier New"/>
              </a:rPr>
              <a:t>abline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lm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iris$Petal.Width~iris$Petal.Length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)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col="black",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lwd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31849EC5-EBB6-565A-7D90-A5484709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2598137"/>
            <a:ext cx="5600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3758-081A-B435-1860-20E4C970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0EF0-C2B2-E5FC-8552-969D388C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18A1-2C0E-B7C5-1803-4AC790C3D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 method="</a:t>
            </a:r>
            <a:r>
              <a:rPr lang="en-US" sz="180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[1] 0.9628654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latin typeface="Courier New"/>
                <a:ea typeface="+mn-lt"/>
                <a:cs typeface="+mn-lt"/>
              </a:rPr>
              <a:t>cor.test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 method="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Pearson's product-moment correlation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 and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43.387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148, p-value &lt;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2.2e-16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correlation is not equal to 0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  <a:r>
              <a:rPr lang="en-US" sz="1800" b="1">
                <a:latin typeface="Courier New"/>
                <a:ea typeface="+mn-lt"/>
                <a:cs typeface="+mn-lt"/>
              </a:rPr>
              <a:t>0.9490525 0.9729853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0.9628654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897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27FAE-1A99-ED5D-63CF-BC364EC7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F9B-2982-05AD-FB6C-D57B5F4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4E99-B983-1EA5-90D9-DD01E973C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2200" b="1" dirty="0">
                <a:ea typeface="+mn-lt"/>
                <a:cs typeface="+mn-lt"/>
              </a:rPr>
              <a:t>Goal: </a:t>
            </a:r>
            <a:r>
              <a:rPr lang="en-US" sz="2200" dirty="0">
                <a:ea typeface="+mn-lt"/>
                <a:cs typeface="+mn-lt"/>
              </a:rPr>
              <a:t>Determine the extent to which there is a linear relationship between an "outcome" variable (dependent variable) and one  more "explanatory" variables (independent variables, predictor variables).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Can a significant part of the variability in the outcome be predicted/explained by the independent variables?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Outcome variable:  continuous (e.g. weight, heart rate, blood sugar)</a:t>
            </a: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Explanatory variables: continuous or (with adaptations) categorical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In R, the linear regression model is specified by a model formula of the form:</a:t>
            </a:r>
          </a:p>
          <a:p>
            <a:pPr algn="ctr">
              <a:spcBef>
                <a:spcPts val="1001"/>
              </a:spcBef>
            </a:pPr>
            <a:r>
              <a:rPr lang="en-US" sz="2200" i="1" dirty="0">
                <a:ea typeface="+mn-lt"/>
                <a:cs typeface="+mn-lt"/>
              </a:rPr>
              <a:t>outcome ~ explanatory variables</a:t>
            </a:r>
            <a:endParaRPr lang="en-US" sz="2200"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05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C77E-2BE0-9B66-B7CC-A97275CF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4BD-79B5-4425-7E86-C7AC79C1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C3973-90D4-EF64-7802-37E90D7B9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0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 simple regression model (one explanatory variable) is specified by </a:t>
            </a:r>
            <a:endParaRPr lang="en-US" dirty="0"/>
          </a:p>
          <a:p>
            <a:pPr marL="19481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y = a + b*x+ err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a: Intercept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b: coefficient of explanatory var.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x: explanatory var.</a:t>
            </a:r>
            <a:endParaRPr lang="en-US" dirty="0"/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err: error term (=residuals)</a:t>
            </a:r>
          </a:p>
          <a:p>
            <a:pPr>
              <a:spcBef>
                <a:spcPts val="1001"/>
              </a:spcBef>
            </a:pPr>
            <a:r>
              <a:rPr lang="en-US" sz="2000" b="1" dirty="0">
                <a:ea typeface="+mn-lt"/>
                <a:cs typeface="+mn-lt"/>
              </a:rPr>
              <a:t>Assumptions :</a:t>
            </a:r>
            <a:endParaRPr lang="en-US" sz="2000">
              <a:ea typeface="+mn-lt"/>
              <a:cs typeface="+mn-lt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Homoscedasticity </a:t>
            </a:r>
            <a:r>
              <a:rPr lang="en-US" sz="1800">
                <a:latin typeface="Corbel"/>
                <a:ea typeface="+mn-lt"/>
                <a:cs typeface="Arial"/>
              </a:rPr>
              <a:t>: independence between residual variance and variables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Linearity + absence of linear relationship between predictor variables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independence of  the observations. 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Residuals centered around predicted value</a:t>
            </a:r>
            <a:r>
              <a:rPr lang="en-US" sz="2000">
                <a:latin typeface="Corbel"/>
                <a:ea typeface="+mn-lt"/>
                <a:cs typeface="Arial"/>
              </a:rPr>
              <a:t> (mean=0)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+ normality of the </a:t>
            </a:r>
            <a:r>
              <a:rPr lang="en-US" sz="2000" b="1">
                <a:latin typeface="Corbel"/>
                <a:ea typeface="+mn-lt"/>
                <a:cs typeface="Arial"/>
              </a:rPr>
              <a:t>residual’s mean 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433705" lvl="2" indent="0">
              <a:spcBef>
                <a:spcPts val="1001"/>
              </a:spcBef>
              <a:buNone/>
            </a:pPr>
            <a:r>
              <a:rPr lang="en-US" sz="2000" b="1">
                <a:latin typeface="Corbel"/>
                <a:ea typeface="+mn-lt"/>
                <a:cs typeface="Arial"/>
              </a:rPr>
              <a:t> →</a:t>
            </a:r>
            <a:r>
              <a:rPr lang="en-US" sz="2000">
                <a:latin typeface="Corbel"/>
                <a:ea typeface="+mn-lt"/>
                <a:cs typeface="Arial"/>
              </a:rPr>
              <a:t> only used to assess parameters confidence interval</a:t>
            </a:r>
          </a:p>
          <a:p>
            <a:pPr marL="5080">
              <a:spcBef>
                <a:spcPts val="1001"/>
              </a:spcBef>
            </a:pPr>
            <a:endParaRPr lang="en-US" sz="1800" i="1" dirty="0">
              <a:latin typeface="Corbel"/>
              <a:ea typeface="+mn-lt"/>
              <a:cs typeface="Arial"/>
            </a:endParaRPr>
          </a:p>
          <a:p>
            <a:pPr marL="5080">
              <a:spcBef>
                <a:spcPts val="1001"/>
              </a:spcBef>
            </a:pPr>
            <a:r>
              <a:rPr lang="en-US" sz="1800" i="1" dirty="0">
                <a:latin typeface="Corbel"/>
                <a:ea typeface="+mn-lt"/>
                <a:cs typeface="Arial"/>
              </a:rPr>
              <a:t>Otherwise : try log-transform (for heteroskedasticity) or non-parametric methods if the assumptions are not met.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777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D28C-90B0-7E12-C71C-BAED607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F52D-CD0E-ACBF-E555-51342B00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98BB-925D-A7BA-5FED-785931EFA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CLASS dataset, from the program SAS 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(names removed and units have been modified from imperial to metric)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4F81BD"/>
              </a:solidFill>
              <a:latin typeface="Courier New"/>
              <a:ea typeface="+mn-lt"/>
              <a:cs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 &lt;- read.csv("</a:t>
            </a:r>
            <a:r>
              <a:rPr lang="en-US" sz="2000" err="1">
                <a:latin typeface="Courier New"/>
                <a:ea typeface="+mn-lt"/>
                <a:cs typeface="Courier New"/>
              </a:rPr>
              <a:t>course_dataset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/class.csv") </a:t>
            </a:r>
            <a:endParaRPr lang="en-US" sz="2000">
              <a:latin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=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as.factor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summary(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Gender      Age            Height          Weight   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F: 9   Min.   :11.00   Min.   :130.3   Min.   :22.91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M:10   1st Qu.:12.00   1st Qu.:148.0   1st Qu.:38.22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Median :13.00   Median :159.5   Median :45.13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Mean   :13.32   Mean   :158.3   Mean   :45.37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3rd Qu.:14.50   3rd Qu.:167.4   3rd Qu.:50.92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Max.   :16.00   Max.   :182.9   Max.   :68.04 </a:t>
            </a:r>
          </a:p>
          <a:p>
            <a:pPr marL="5080">
              <a:spcBef>
                <a:spcPts val="1001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93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33F2E-73AD-9553-1A63-F3F22496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101B-DD46-0E7B-FED1-9F5625E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 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65E7-E55C-C7F1-532D-13400768B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pairs(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800" dirty="0">
                <a:latin typeface="Courier New"/>
                <a:ea typeface="+mn-lt"/>
                <a:cs typeface="+mn-lt"/>
              </a:rPr>
              <a:t>[2:4] , col = 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class_data$Gender</a:t>
            </a:r>
            <a:r>
              <a:rPr lang="en-US" sz="2800" dirty="0">
                <a:latin typeface="Courier New"/>
                <a:ea typeface="+mn-lt"/>
                <a:cs typeface="+mn-lt"/>
              </a:rPr>
              <a:t>,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   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800" dirty="0">
                <a:latin typeface="Courier New"/>
                <a:ea typeface="+mn-lt"/>
                <a:cs typeface="+mn-lt"/>
              </a:rPr>
              <a:t>=19 )</a:t>
            </a:r>
            <a:endParaRPr lang="en-US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3337BC4-5D8B-C01B-CE8D-C620577A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18" y="1452232"/>
            <a:ext cx="8419289" cy="53794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7842CE-CFC8-DAD9-DD79-8F0DC155C854}"/>
              </a:ext>
            </a:extLst>
          </p:cNvPr>
          <p:cNvSpPr/>
          <p:nvPr/>
        </p:nvSpPr>
        <p:spPr>
          <a:xfrm>
            <a:off x="3055009" y="3111938"/>
            <a:ext cx="3629571" cy="2053019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36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B5C8-051F-2AFA-CEE3-9027B9D9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0D4B-FEC6-EF89-7D5A-6FF5AA9F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  </a:t>
            </a:r>
            <a:r>
              <a:rPr lang="en-GB" dirty="0" err="1">
                <a:ea typeface="Verdana"/>
                <a:cs typeface="Gill Sans"/>
              </a:rPr>
              <a:t>lm</a:t>
            </a:r>
            <a:r>
              <a:rPr lang="en-GB" dirty="0">
                <a:ea typeface="Verdana"/>
                <a:cs typeface="Gill Sans"/>
              </a:rPr>
              <a:t>() function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439-3376-A947-0E33-6BD77D96F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spcBef>
                <a:spcPts val="1001"/>
              </a:spcBef>
            </a:pPr>
            <a:r>
              <a:rPr lang="en-US" sz="2200" b="1" err="1">
                <a:latin typeface="Corbel"/>
                <a:ea typeface="+mn-lt"/>
                <a:cs typeface="Arial"/>
              </a:rPr>
              <a:t>lm</a:t>
            </a:r>
            <a:r>
              <a:rPr lang="en-US" sz="2200" b="1" dirty="0">
                <a:latin typeface="Corbel"/>
                <a:ea typeface="+mn-lt"/>
                <a:cs typeface="Arial"/>
              </a:rPr>
              <a:t>() </a:t>
            </a:r>
            <a:r>
              <a:rPr lang="en-US" sz="2200" dirty="0">
                <a:latin typeface="Corbel"/>
                <a:ea typeface="+mn-lt"/>
                <a:cs typeface="Arial"/>
              </a:rPr>
              <a:t>: fits a linear model.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Creates an R object which contains the regression result</a:t>
            </a:r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Just printing the result provides only the regression coefficients.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The </a:t>
            </a:r>
            <a:r>
              <a:rPr lang="en-US" sz="2200" b="1" dirty="0">
                <a:latin typeface="Corbel"/>
                <a:ea typeface="+mn-lt"/>
                <a:cs typeface="Arial"/>
              </a:rPr>
              <a:t>summary() </a:t>
            </a:r>
            <a:r>
              <a:rPr lang="en-US" sz="2200" dirty="0">
                <a:latin typeface="Corbel"/>
                <a:ea typeface="+mn-lt"/>
                <a:cs typeface="Arial"/>
              </a:rPr>
              <a:t>and </a:t>
            </a:r>
            <a:r>
              <a:rPr lang="en-US" sz="2200" b="1" dirty="0">
                <a:latin typeface="Corbel"/>
                <a:ea typeface="+mn-lt"/>
                <a:cs typeface="Arial"/>
              </a:rPr>
              <a:t>plot() </a:t>
            </a:r>
            <a:r>
              <a:rPr lang="en-US" sz="2200" dirty="0">
                <a:latin typeface="Corbel"/>
                <a:ea typeface="+mn-lt"/>
                <a:cs typeface="Arial"/>
              </a:rPr>
              <a:t>functions can be used to provide more information, including diagnostic plots.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r>
              <a:rPr lang="en-US" sz="2200" dirty="0">
                <a:latin typeface="Corbel"/>
                <a:ea typeface="+mn-lt"/>
                <a:cs typeface="Arial"/>
              </a:rPr>
              <a:t>Many other functions can be applied to the regression objects: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>
                <a:latin typeface="Corbel"/>
                <a:ea typeface="+mn-lt"/>
                <a:cs typeface="Arial"/>
              </a:rPr>
              <a:t>residuals() </a:t>
            </a:r>
            <a:r>
              <a:rPr lang="en-US" sz="2200">
                <a:latin typeface="Corbel"/>
                <a:ea typeface="+mn-lt"/>
                <a:cs typeface="Arial"/>
              </a:rPr>
              <a:t>extracts a vector containing the residuals (error)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coef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extracts the regression coefficients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anova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produces the corresponding ANOVA table (not covered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88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BF36-7ABA-201E-E73F-B6C6D973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9FF-E5AA-784E-0C4E-A77FFC40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4DAC-AE15-1E28-5819-EFCE37DD4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Goal: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Compare a continuous measure between two groups</a:t>
            </a: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Is the difference between the two group means statistically significant?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Assumptions: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Observations are independent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two groups follow a normal distribution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trike="sngStrike" dirty="0">
                <a:solidFill>
                  <a:srgbClr val="808080"/>
                </a:solidFill>
                <a:latin typeface="Corbel"/>
                <a:ea typeface="Tahoma"/>
                <a:cs typeface="Arial"/>
              </a:rPr>
              <a:t>(Same variance in each group)</a:t>
            </a:r>
            <a:endParaRPr lang="en-US" sz="2000" dirty="0">
              <a:solidFill>
                <a:srgbClr val="80808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i="1" dirty="0">
                <a:solidFill>
                  <a:srgbClr val="262626"/>
                </a:solidFill>
                <a:ea typeface="+mn-lt"/>
                <a:cs typeface="+mn-lt"/>
              </a:rPr>
              <a:t>    R uses Welch's t-test, which does not assume equal variance</a:t>
            </a:r>
            <a:endParaRPr lang="en-US" sz="20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sz="2200" dirty="0"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31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77B4-A576-22A2-FB1F-78709FD4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D12B-696E-663B-1118-CDA17A95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52E26-7471-607B-96E0-462FB65E5E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 &lt;-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endParaRPr lang="en-US" sz="20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lm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(Intercept)          Age 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     64.069        7.079 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38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FD8C7-64A0-04EC-CA7F-EDA430D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915C-8031-3A41-620D-4687C552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CF214-8972-8133-A4BD-6FAE0A409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9FC4973A-93F2-FEB0-85B9-A95E4F42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88DD-76FB-CC14-ECEB-25B93F5D5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AD4D-F0C9-D916-1C75-E362C495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DB03B-DA04-D8B9-3483-B60DED3D7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31660E71-E6E8-47C4-5182-2AA8C9CE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7AC39-29F9-47B0-070C-B45D287511BC}"/>
              </a:ext>
            </a:extLst>
          </p:cNvPr>
          <p:cNvSpPr txBox="1"/>
          <p:nvPr/>
        </p:nvSpPr>
        <p:spPr>
          <a:xfrm>
            <a:off x="5701862" y="2067034"/>
            <a:ext cx="59225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Coefficients: y-intercept and slope of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err="1">
                <a:latin typeface="Courier New"/>
                <a:cs typeface="Courier New"/>
              </a:rPr>
              <a:t>Coef</a:t>
            </a:r>
            <a:r>
              <a:rPr lang="en-GB" dirty="0">
                <a:latin typeface="Courier New"/>
                <a:cs typeface="Courier New"/>
              </a:rPr>
              <a:t>(</a:t>
            </a:r>
            <a:r>
              <a:rPr lang="en-GB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dirty="0">
                <a:latin typeface="Courier New"/>
                <a:cs typeface="Courier New"/>
              </a:rPr>
              <a:t>(Intercept)  Age</a:t>
            </a:r>
          </a:p>
          <a:p>
            <a:r>
              <a:rPr lang="en-GB" dirty="0">
                <a:latin typeface="Courier New"/>
                <a:cs typeface="Courier New"/>
              </a:rPr>
              <a:t>64.068667    7.079333</a:t>
            </a:r>
          </a:p>
        </p:txBody>
      </p:sp>
    </p:spTree>
    <p:extLst>
      <p:ext uri="{BB962C8B-B14F-4D97-AF65-F5344CB8AC3E}">
        <p14:creationId xmlns:p14="http://schemas.microsoft.com/office/powerpoint/2010/main" val="279704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B1D2-2D76-C049-55B7-C4BD3E92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0E0C-E575-B1A5-D53B-83014271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(III)</a:t>
            </a:r>
            <a:endParaRPr lang="en-US" dirty="0"/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71E3A2F6-F0AD-725F-DD76-BCC1A802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C9D52-DEDA-1109-30A6-C0117C46FBFC}"/>
              </a:ext>
            </a:extLst>
          </p:cNvPr>
          <p:cNvSpPr txBox="1"/>
          <p:nvPr/>
        </p:nvSpPr>
        <p:spPr>
          <a:xfrm>
            <a:off x="5701862" y="2067034"/>
            <a:ext cx="5922579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Residuals</a:t>
            </a:r>
            <a:r>
              <a:rPr lang="en-GB" dirty="0"/>
              <a:t>: vertical distances of data points from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>
                <a:latin typeface="Courier New"/>
                <a:cs typeface="Courier New"/>
              </a:rPr>
              <a:t>residuals(</a:t>
            </a:r>
            <a:r>
              <a:rPr lang="en-GB" dirty="0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1            2            3            4 </a:t>
            </a:r>
            <a:endParaRPr lang="en-GB" sz="1400" dirty="0">
              <a:latin typeface="Courier New"/>
              <a:ea typeface="+mn-lt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-11.63933333   4.10866667  -3.47866667   2.87133333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5            6            7            8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0.83933333  -6.01866667  15.57133333 -12.59000000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9           10           11           12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9.76200000   2.65000000  -3.66733333  -1.88933333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13           14           15           16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12.08066667   0.14266667 -11.50866667  -1.34866667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17           18           19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-0.07866667  -1.34866667   5.54200000 </a:t>
            </a:r>
            <a:endParaRPr lang="en-GB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042D5-935D-36BE-B61C-A15690FF8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8889" y="5725619"/>
            <a:ext cx="4734911" cy="444994"/>
          </a:xfrm>
        </p:spPr>
        <p:txBody>
          <a:bodyPr/>
          <a:lstStyle/>
          <a:p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E7CC9-E263-77BB-BA8D-128D9F5DED00}"/>
              </a:ext>
            </a:extLst>
          </p:cNvPr>
          <p:cNvCxnSpPr/>
          <p:nvPr/>
        </p:nvCxnSpPr>
        <p:spPr>
          <a:xfrm flipH="1">
            <a:off x="2751959" y="3917731"/>
            <a:ext cx="5254" cy="79178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17CDA0-BEE6-B88B-7698-48FDA3508B2B}"/>
              </a:ext>
            </a:extLst>
          </p:cNvPr>
          <p:cNvCxnSpPr/>
          <p:nvPr/>
        </p:nvCxnSpPr>
        <p:spPr>
          <a:xfrm flipH="1">
            <a:off x="4620282" y="2066837"/>
            <a:ext cx="2889" cy="333136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51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5BDE-C409-84ED-7C30-A8764844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7677-5192-B70A-012A-C707D1D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EECA-EC85-674A-9999-933047B0A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ADCB6020-8CB2-A91A-9917-97798404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A1CEC-A826-9838-004D-9163A0500990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</p:spTree>
    <p:extLst>
      <p:ext uri="{BB962C8B-B14F-4D97-AF65-F5344CB8AC3E}">
        <p14:creationId xmlns:p14="http://schemas.microsoft.com/office/powerpoint/2010/main" val="85142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A224-426F-10EF-AC4A-86A7C063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C80E-2096-EEAD-A89E-D742124D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DAE75-04CD-D99B-6938-7B032ADF3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1F7E99A4-D87B-8962-78EF-945A940E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35243-07F4-1B44-670A-813CFF3ABC77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9B62B5-F52B-B738-E3BC-721CB5ECD793}"/>
              </a:ext>
            </a:extLst>
          </p:cNvPr>
          <p:cNvSpPr/>
          <p:nvPr/>
        </p:nvSpPr>
        <p:spPr>
          <a:xfrm>
            <a:off x="996731" y="1754352"/>
            <a:ext cx="4049985" cy="239460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9F15A-F3DE-B575-F2DA-7E204E5EE718}"/>
              </a:ext>
            </a:extLst>
          </p:cNvPr>
          <p:cNvSpPr/>
          <p:nvPr/>
        </p:nvSpPr>
        <p:spPr>
          <a:xfrm>
            <a:off x="5095765" y="1754351"/>
            <a:ext cx="4049985" cy="239460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2032A7-BB70-1585-3B4E-09DE26932E07}"/>
              </a:ext>
            </a:extLst>
          </p:cNvPr>
          <p:cNvSpPr/>
          <p:nvPr/>
        </p:nvSpPr>
        <p:spPr>
          <a:xfrm>
            <a:off x="996730" y="4381937"/>
            <a:ext cx="4049985" cy="23946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0F166F-85E9-6279-3540-ACFC09A5EF67}"/>
              </a:ext>
            </a:extLst>
          </p:cNvPr>
          <p:cNvSpPr/>
          <p:nvPr/>
        </p:nvSpPr>
        <p:spPr>
          <a:xfrm>
            <a:off x="5095764" y="4381936"/>
            <a:ext cx="4049985" cy="23946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E9EDC-4DE1-A198-270C-77347722A54F}"/>
              </a:ext>
            </a:extLst>
          </p:cNvPr>
          <p:cNvSpPr txBox="1"/>
          <p:nvPr/>
        </p:nvSpPr>
        <p:spPr>
          <a:xfrm rot="5400000">
            <a:off x="8237483" y="2702034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Normality of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90B1E-9941-09E9-418F-C1724F96A182}"/>
              </a:ext>
            </a:extLst>
          </p:cNvPr>
          <p:cNvSpPr txBox="1"/>
          <p:nvPr/>
        </p:nvSpPr>
        <p:spPr>
          <a:xfrm rot="5400000">
            <a:off x="8228723" y="5329619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Influence of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D00F-2AFB-F537-14DD-B70CAE3E39D8}"/>
              </a:ext>
            </a:extLst>
          </p:cNvPr>
          <p:cNvSpPr txBox="1"/>
          <p:nvPr/>
        </p:nvSpPr>
        <p:spPr>
          <a:xfrm rot="5400000">
            <a:off x="-477345" y="2561748"/>
            <a:ext cx="2261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Residuals </a:t>
            </a:r>
            <a:r>
              <a:rPr lang="en-GB" dirty="0" err="1"/>
              <a:t>centered</a:t>
            </a:r>
            <a:r>
              <a:rPr lang="en-GB" dirty="0"/>
              <a:t> around 0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E428A-B7A1-05D5-0F91-09354F417DB8}"/>
              </a:ext>
            </a:extLst>
          </p:cNvPr>
          <p:cNvSpPr txBox="1"/>
          <p:nvPr/>
        </p:nvSpPr>
        <p:spPr>
          <a:xfrm rot="5400000">
            <a:off x="-345966" y="5327832"/>
            <a:ext cx="226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Homoskedascticity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995948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70D3-F895-945D-38F8-78E884F0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487B-F1A0-6B9E-BEF9-ABB55095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F3972-9E6C-07AE-BE74-3DC917CCD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</p:spTree>
    <p:extLst>
      <p:ext uri="{BB962C8B-B14F-4D97-AF65-F5344CB8AC3E}">
        <p14:creationId xmlns:p14="http://schemas.microsoft.com/office/powerpoint/2010/main" val="39428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5429-8023-258D-B6D6-FC451C95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DFDC-EEEB-AE66-1D8C-435A46BA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F950-6326-BAB6-0690-3239AD904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F86AAB-3F49-B694-C653-6ADED12A5274}"/>
              </a:ext>
            </a:extLst>
          </p:cNvPr>
          <p:cNvSpPr/>
          <p:nvPr/>
        </p:nvSpPr>
        <p:spPr>
          <a:xfrm>
            <a:off x="642395" y="1891496"/>
            <a:ext cx="6267690" cy="8275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967-BF73-A9B3-447D-82F49B110A70}"/>
              </a:ext>
            </a:extLst>
          </p:cNvPr>
          <p:cNvSpPr/>
          <p:nvPr/>
        </p:nvSpPr>
        <p:spPr>
          <a:xfrm>
            <a:off x="642394" y="2875344"/>
            <a:ext cx="8505462" cy="16088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6D494D-B11B-7ECB-CDAF-125041CF29C6}"/>
              </a:ext>
            </a:extLst>
          </p:cNvPr>
          <p:cNvSpPr/>
          <p:nvPr/>
        </p:nvSpPr>
        <p:spPr>
          <a:xfrm>
            <a:off x="642393" y="4871977"/>
            <a:ext cx="7608426" cy="25850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8C2B4A-A66C-B983-E386-E088DDC5047B}"/>
              </a:ext>
            </a:extLst>
          </p:cNvPr>
          <p:cNvSpPr/>
          <p:nvPr/>
        </p:nvSpPr>
        <p:spPr>
          <a:xfrm>
            <a:off x="642392" y="5132406"/>
            <a:ext cx="7222602" cy="28743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BCA30-46BC-492F-0ECE-009FBAE9D182}"/>
              </a:ext>
            </a:extLst>
          </p:cNvPr>
          <p:cNvSpPr txBox="1"/>
          <p:nvPr/>
        </p:nvSpPr>
        <p:spPr>
          <a:xfrm>
            <a:off x="7021974" y="1851949"/>
            <a:ext cx="497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Residuals: difference between observed and fitted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818B5-4D55-9D25-19D5-06501F3AD7D0}"/>
              </a:ext>
            </a:extLst>
          </p:cNvPr>
          <p:cNvSpPr txBox="1"/>
          <p:nvPr/>
        </p:nvSpPr>
        <p:spPr>
          <a:xfrm>
            <a:off x="9143998" y="2874379"/>
            <a:ext cx="29939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Parameter significance: 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T-test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Residual normality assumption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C48F3-D736-9271-2FE1-4E2BBDA3ED64}"/>
              </a:ext>
            </a:extLst>
          </p:cNvPr>
          <p:cNvSpPr txBox="1"/>
          <p:nvPr/>
        </p:nvSpPr>
        <p:spPr>
          <a:xfrm>
            <a:off x="8324125" y="4678100"/>
            <a:ext cx="35823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R-squared : fraction of the variance explained by the model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016D4-0F6A-5973-E8F9-7A6F8B6D4F2B}"/>
              </a:ext>
            </a:extLst>
          </p:cNvPr>
          <p:cNvSpPr txBox="1"/>
          <p:nvPr/>
        </p:nvSpPr>
        <p:spPr>
          <a:xfrm>
            <a:off x="646251" y="5575137"/>
            <a:ext cx="528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F-test</a:t>
            </a:r>
            <a:r>
              <a:rPr lang="en-GB" dirty="0"/>
              <a:t>: does the model explain significantly more than a model with just the intercept?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7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E5C1-BDEB-4748-E82A-24B5D807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05A2-CCCB-48E4-52F8-81614978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- 11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3E71F-357E-7657-6702-6ED3B70A0208}"/>
              </a:ext>
            </a:extLst>
          </p:cNvPr>
          <p:cNvSpPr txBox="1"/>
          <p:nvPr/>
        </p:nvSpPr>
        <p:spPr>
          <a:xfrm>
            <a:off x="674413" y="1182414"/>
            <a:ext cx="10098689" cy="4793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The data set "Pima" comes from a study on diabetes in women of Pima Indian heritage. </a:t>
            </a:r>
            <a:endParaRPr lang="en-US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We are using a subset (Pima.tr).</a:t>
            </a:r>
            <a:endParaRPr lang="en-US" dirty="0"/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Load the package MASS using library(). Load the dataset Pima.tr using data(Pima.tr). Use ? to get an idea which variables it contains.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Hypothesis: Blood glucose level (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glu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) is associated with diastolic blood pressure (bp). Run a linear model to test the hypothesis.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Visualize the fit with a scatter plot and a trend line.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Check assumptions of the model (homoscedasticity, mean of residual at 0, normality of the residuals) graphically.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4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4FBB-AAE4-5CD6-5B90-29D7721D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DF16-690E-E689-42A0-6E2FDF98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1D7E4-F1FC-C784-8486-20986694F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model2 &lt;- </a:t>
            </a:r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Height~Age+Gender</a:t>
            </a:r>
            <a:r>
              <a:rPr lang="en-US" sz="18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plot(model2)</a:t>
            </a:r>
            <a:endParaRPr lang="en-US" sz="1800" b="1" dirty="0">
              <a:latin typeface="Courier New"/>
              <a:ea typeface="+mn-lt"/>
              <a:cs typeface="Courier New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B23AE3BB-389B-1C20-CD4C-F007C186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84" y="1971474"/>
            <a:ext cx="8960734" cy="4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Example data set: iris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Let's compare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virginica </a:t>
            </a:r>
            <a:r>
              <a:rPr lang="en-US" sz="1800" dirty="0">
                <a:latin typeface="Corbel"/>
                <a:ea typeface="Tahoma"/>
                <a:cs typeface="Arial"/>
              </a:rPr>
              <a:t>and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versicolor </a:t>
            </a:r>
            <a:r>
              <a:rPr lang="en-US" sz="1800" dirty="0">
                <a:latin typeface="Corbel"/>
                <a:ea typeface="Tahoma"/>
                <a:cs typeface="Arial"/>
              </a:rPr>
              <a:t>petal lengths.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fr-FR" sz="1800" dirty="0">
              <a:latin typeface="Courier New"/>
              <a:ea typeface="+mn-lt"/>
              <a:cs typeface="+mn-lt"/>
            </a:endParaRPr>
          </a:p>
          <a:p>
            <a:r>
              <a:rPr lang="es-ES" sz="1800" dirty="0">
                <a:latin typeface="Courier New"/>
                <a:ea typeface="+mn-lt"/>
                <a:cs typeface="+mn-lt"/>
              </a:rPr>
              <a:t>data(iris)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we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limit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the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data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2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species</a:t>
            </a:r>
            <a:endParaRPr lang="en-GB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</a:t>
            </a:r>
            <a:r>
              <a:rPr lang="es-ES" sz="1800" dirty="0">
                <a:latin typeface="Courier New"/>
                <a:ea typeface="+mn-lt"/>
                <a:cs typeface="+mn-lt"/>
              </a:rPr>
              <a:t> = iris[ </a:t>
            </a:r>
            <a:r>
              <a:rPr lang="es-ES" sz="1800" err="1">
                <a:latin typeface="Courier New"/>
                <a:ea typeface="+mn-lt"/>
                <a:cs typeface="+mn-lt"/>
              </a:rPr>
              <a:t>iris$Species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%in% c('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','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') , 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= factor(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s-ES" sz="1800" dirty="0" err="1">
                <a:latin typeface="Courier New"/>
                <a:ea typeface="+mn-lt"/>
                <a:cs typeface="+mn-lt"/>
              </a:rPr>
              <a:t>tapply</a:t>
            </a:r>
            <a:r>
              <a:rPr lang="es-ES" sz="1800" dirty="0">
                <a:latin typeface="Courier New"/>
                <a:ea typeface="+mn-lt"/>
                <a:cs typeface="+mn-lt"/>
              </a:rPr>
              <a:t>(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, mean 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versicolor  virginica </a:t>
            </a:r>
            <a:endParaRPr lang="en-GB" sz="1800">
              <a:latin typeface="Courier New"/>
              <a:ea typeface="Tahoma"/>
              <a:cs typeface="Gill Sans Ligh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4.260      5.552 </a:t>
            </a:r>
            <a:endParaRPr lang="en-GB" sz="1800"/>
          </a:p>
          <a:p>
            <a:endParaRPr lang="en-GB" sz="1800" dirty="0">
              <a:latin typeface="Courier New"/>
              <a:ea typeface="Tahoma"/>
              <a:cs typeface="Gill Sans Ligh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 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b="1" dirty="0">
              <a:solidFill>
                <a:schemeClr val="accent4"/>
              </a:solidFill>
              <a:latin typeface="Courier New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7993-1423-57DC-65DD-083FD448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526B-ECAD-3FC6-D728-F3E8DB78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E2FB-F68B-DDCB-40CF-21590B15B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800">
                <a:latin typeface="Courier New"/>
                <a:ea typeface="+mn-lt"/>
                <a:cs typeface="+mn-lt"/>
              </a:rPr>
              <a:t>summary( model2 )</a:t>
            </a:r>
          </a:p>
          <a:p>
            <a:r>
              <a:rPr lang="en-US" sz="1800">
                <a:latin typeface="Courier New"/>
                <a:ea typeface="+mn-lt"/>
                <a:cs typeface="+mn-lt"/>
              </a:rPr>
              <a:t>Call: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(formula = Height ~ Age + Gender, data = 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Min      1Q  Median      3Q     Max </a:t>
            </a:r>
            <a:endParaRPr lang="en-US">
              <a:latin typeface="Courier New"/>
              <a:ea typeface="Tahoma"/>
              <a:cs typeface="Gill Sans Light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-8.8462 -4.8523 -0.8102  3.3677 13.5058 </a:t>
            </a:r>
            <a:endParaRPr lang="en-US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Coefficients: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      Estimate Std. Error t value </a:t>
            </a:r>
            <a:r>
              <a:rPr lang="en-US" sz="1800" err="1">
                <a:latin typeface="Courier New"/>
                <a:ea typeface="+mn-lt"/>
                <a:cs typeface="+mn-lt"/>
              </a:rPr>
              <a:t>Pr</a:t>
            </a:r>
            <a:r>
              <a:rPr lang="en-US" sz="1800" dirty="0">
                <a:latin typeface="Courier New"/>
                <a:ea typeface="+mn-lt"/>
                <a:cs typeface="+mn-lt"/>
              </a:rPr>
              <a:t>(&gt;|t|)   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(Intercept)   62.291     14.957   4.165 0.000731 ***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Age            6.928      1.117   6.202 1.27e-05 ***</a:t>
            </a:r>
            <a:endParaRPr lang="en-US" dirty="0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GenderM</a:t>
            </a:r>
            <a:r>
              <a:rPr lang="en-US" sz="1800" dirty="0">
                <a:latin typeface="Courier New"/>
                <a:ea typeface="+mn-lt"/>
                <a:cs typeface="+mn-lt"/>
              </a:rPr>
              <a:t>        7.204      3.251   2.216 0.041517 *  </a:t>
            </a:r>
            <a:endParaRPr lang="en-US">
              <a:latin typeface="Courier New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---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Signif</a:t>
            </a:r>
            <a:r>
              <a:rPr lang="en-US" sz="1800" dirty="0">
                <a:latin typeface="Courier New"/>
                <a:ea typeface="+mn-lt"/>
                <a:cs typeface="+mn-lt"/>
              </a:rPr>
              <a:t>. codes:  0 ‘***’ 0.001 ‘**’ 0.01 ‘*’ 0.05 ‘.’ 0.1 ‘ ’ 1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 standard error: 7.061 on 16 degrees of freedom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Multiple R-squared:  0.7387,    Adjusted R-squared:  0.706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F-statistic: 22.61 on 2 and 16 DF,  p-value: 2.176e-05</a:t>
            </a:r>
            <a:endParaRPr lang="en-US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0168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BC896-2FCF-8F81-D6FE-884AD433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0402B4-8AD2-BC7C-5A43-677BDB44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05" y="0"/>
            <a:ext cx="52830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5EFA4-F080-9340-D855-323D76C7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B931-0D08-60FE-2CCB-D7FE6A54F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plot( </a:t>
            </a:r>
            <a:r>
              <a:rPr lang="en-US" sz="180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')[Gender],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   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=19, data=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  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 = </a:t>
            </a:r>
            <a:r>
              <a:rPr lang="en-US" sz="1800" err="1">
                <a:latin typeface="Courier New"/>
                <a:ea typeface="+mn-lt"/>
                <a:cs typeface="+mn-lt"/>
              </a:rPr>
              <a:t>coef</a:t>
            </a:r>
            <a:r>
              <a:rPr lang="en-US" sz="1800" dirty="0">
                <a:latin typeface="Courier New"/>
                <a:ea typeface="+mn-lt"/>
                <a:cs typeface="+mn-lt"/>
              </a:rPr>
              <a:t>( model2 )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(a=C[1],b=C[2] ,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 </a:t>
            </a:r>
            <a:endParaRPr lang="en-US" sz="180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col='turquoise')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(a=C[1]+C[3],b=C[2]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col='purple')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legend('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',c('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female','male</a:t>
            </a:r>
            <a:r>
              <a:rPr lang="en-US" sz="1800" dirty="0">
                <a:latin typeface="Courier New"/>
                <a:ea typeface="+mn-lt"/>
                <a:cs typeface="+mn-lt"/>
              </a:rPr>
              <a:t>'),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pch</a:t>
            </a:r>
            <a:r>
              <a:rPr lang="en-US" sz="1800">
                <a:latin typeface="Courier New"/>
                <a:ea typeface="+mn-lt"/>
                <a:cs typeface="+mn-lt"/>
              </a:rPr>
              <a:t>=19,lwd=2,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'))</a:t>
            </a:r>
            <a:endParaRPr lang="en-US" dirty="0">
              <a:latin typeface="Courier New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506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9C2-B973-954A-6729-936D7F2E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60DB-7EC9-8CEF-CAD6-D0FC63A9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98E8-77E0-084E-5D9F-EF7728637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R manuals: </a:t>
            </a:r>
            <a:r>
              <a:rPr lang="en-US" dirty="0">
                <a:latin typeface="Corbel"/>
                <a:ea typeface="Tahoma"/>
                <a:cs typeface="Arial"/>
                <a:hlinkClick r:id="rId2"/>
              </a:rPr>
              <a:t>http://cran.r-project.org/manuals.html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free course material: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  <a:hlinkClick r:id="rId3"/>
              </a:rPr>
              <a:t>https://</a:t>
            </a:r>
            <a:r>
              <a:rPr lang="en-US" dirty="0">
                <a:latin typeface="Corbel"/>
                <a:ea typeface="Tahoma"/>
                <a:cs typeface="Arial"/>
                <a:hlinkClick r:id="rId3"/>
              </a:rPr>
              <a:t>glittr.org</a:t>
            </a:r>
            <a:endParaRPr lang="en-US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STHDA (Statistical Tools for High Throughput Data Analysis) free tutorials: </a:t>
            </a:r>
            <a:r>
              <a:rPr lang="en-US" dirty="0">
                <a:latin typeface="Corbel"/>
                <a:ea typeface="Tahoma"/>
                <a:cs typeface="Arial"/>
                <a:hlinkClick r:id="rId4"/>
              </a:rPr>
              <a:t>http://www.sthda.com/english/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Stackoverflow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documentation, resources and user forum: </a:t>
            </a:r>
            <a:r>
              <a:rPr lang="en-US" dirty="0">
                <a:latin typeface="Corbel"/>
                <a:ea typeface="Tahoma"/>
                <a:cs typeface="Arial"/>
                <a:hlinkClick r:id="rId5"/>
              </a:rPr>
              <a:t>http://stackoverflow.com/tags/r/info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Rseek</a:t>
            </a: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- 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search engine on numerous online R resources: </a:t>
            </a:r>
            <a:r>
              <a:rPr lang="en-US" dirty="0">
                <a:latin typeface="Corbel"/>
                <a:ea typeface="Tahoma"/>
                <a:cs typeface="Arial"/>
                <a:hlinkClick r:id="rId6"/>
              </a:rPr>
              <a:t>http://www.rseek.org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125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B3DD1-C653-8D6F-FCA5-C04BBEEC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3DD9-E6CF-4843-4471-1CA58AF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Credits and Acknowledgments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9D704-F64F-CFF6-D7F8-DC7B5273F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Content and slides developed by: </a:t>
            </a:r>
            <a:b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</a:b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Diana Marek, Geoffrey Fucile, Alex Smith, Linda Dib, Leonore Wigger, Wandrille </a:t>
            </a: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Duchemin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solidFill>
                <a:srgbClr val="262626"/>
              </a:solidFill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  <a:buFont typeface="Arial,Sans-Serif"/>
            </a:pPr>
            <a:r>
              <a:rPr lang="en-US" sz="2000" dirty="0">
                <a:solidFill>
                  <a:srgbClr val="262626"/>
                </a:solidFill>
                <a:latin typeface="Arial"/>
                <a:ea typeface="Tahoma"/>
                <a:cs typeface="Arial"/>
              </a:rPr>
              <a:t>Content inspired by material from: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Owen L. PETCHEY and “Getting started with R” book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Daniel WEGMANN and Frédéric SCHÜTZ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Robert STOJNIĆ and Ian ROBERTS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Jenny DRNEVICH</a:t>
            </a: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ea typeface="+mn-lt"/>
                <a:cs typeface="+mn-lt"/>
                <a:hlinkClick r:id="rId2"/>
              </a:rPr>
              <a:t>http://www.sib.swiss/training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Any questions? Contact </a:t>
            </a:r>
            <a:r>
              <a:rPr lang="en-US" sz="2800" dirty="0">
                <a:ea typeface="+mn-lt"/>
                <a:cs typeface="+mn-lt"/>
                <a:hlinkClick r:id="rId3"/>
              </a:rPr>
              <a:t>training@sib.swiss</a:t>
            </a:r>
            <a:endParaRPr lang="en-US" sz="28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150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C64E-E348-BEB9-A328-70D9C74F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8D0-D03D-9DC4-56CB-AE078C54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3D3CB-2849-D829-AB7D-9A7067FD3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histograms and </a:t>
            </a:r>
            <a:r>
              <a:rPr lang="en-US" sz="1800" dirty="0" err="1">
                <a:latin typeface="Corbel"/>
                <a:ea typeface="Tahoma"/>
                <a:cs typeface="Arial"/>
              </a:rPr>
              <a:t>QQplot</a:t>
            </a:r>
            <a:r>
              <a:rPr lang="en-US" sz="1800" dirty="0">
                <a:latin typeface="Corbel"/>
                <a:ea typeface="Tahoma"/>
                <a:cs typeface="Arial"/>
              </a:rPr>
              <a:t> to visually assess normality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par(</a:t>
            </a:r>
            <a:r>
              <a:rPr lang="en-GB" sz="1800" err="1">
                <a:latin typeface="Courier New"/>
                <a:ea typeface="+mn-lt"/>
                <a:cs typeface="+mn-lt"/>
              </a:rPr>
              <a:t>mfrow</a:t>
            </a:r>
            <a:r>
              <a:rPr lang="en-GB" sz="1800" dirty="0">
                <a:latin typeface="Courier New"/>
                <a:ea typeface="+mn-lt"/>
                <a:cs typeface="+mn-lt"/>
              </a:rPr>
              <a:t>=c(2,2))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="versicolor",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versicolor")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="virginica",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virginica")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dev.off</a:t>
            </a:r>
            <a:r>
              <a:rPr lang="en-GB" sz="1800" dirty="0">
                <a:latin typeface="Courier New"/>
                <a:ea typeface="+mn-lt"/>
                <a:cs typeface="+mn-lt"/>
              </a:rPr>
              <a:t>()</a:t>
            </a:r>
            <a:endParaRPr lang="en-GB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9FBA4945-52DF-3CCC-F19D-06EF63FB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61241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606B-BA94-841F-93EC-24BC1E3AE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E9F-A9E2-4DF0-1131-C129E7FE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AE93D-95CA-0F01-E543-C3B5C16BE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F354D6CE-041D-C279-29C3-509EE0C49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0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EF98-A6DC-39E1-7EE9-76E1B4C4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19F5-512C-71D5-0860-B0BC0168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7ED5-FC32-EF3A-64DC-0A194B792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DA1D72B6-8836-4DF6-D3F4-F45FEF32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  <p:pic>
        <p:nvPicPr>
          <p:cNvPr id="5" name="Image 20" descr="A red and black logo&#10;&#10;Description automatically generated">
            <a:extLst>
              <a:ext uri="{FF2B5EF4-FFF2-40B4-BE49-F238E27FC236}">
                <a16:creationId xmlns:a16="http://schemas.microsoft.com/office/drawing/2014/main" id="{EDEB9949-CC74-1468-6097-1A206B69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3" y="5660603"/>
            <a:ext cx="1067033" cy="82314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42EA145-C75A-1C57-E90B-960687C3B04C}"/>
              </a:ext>
            </a:extLst>
          </p:cNvPr>
          <p:cNvSpPr txBox="1"/>
          <p:nvPr/>
        </p:nvSpPr>
        <p:spPr>
          <a:xfrm>
            <a:off x="1704975" y="5848350"/>
            <a:ext cx="87630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t-test is somewhat robust to non-normal data. No need to be too strict about normality requirement.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4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3FB9-B598-18B5-CC33-7E03DAF7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F1148-3DFD-905C-6E05-D8B6813C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37" y="0"/>
            <a:ext cx="53500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C3BBB-4968-13F2-F202-F7CD9260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Visualize group differences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51A7B-46F9-8E4D-4417-CB5AED423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col=c("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cornflowerblue</a:t>
            </a:r>
            <a:r>
              <a:rPr lang="en-GB" sz="1800" dirty="0">
                <a:latin typeface="Courier New"/>
                <a:ea typeface="+mn-lt"/>
                <a:cs typeface="+mn-lt"/>
              </a:rPr>
              <a:t>", "pink"), </a:t>
            </a:r>
            <a:endParaRPr lang="en-US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ylab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="petal length",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="species") 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points(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GB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        col="black",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GB" sz="1800" dirty="0">
                <a:latin typeface="Courier New"/>
                <a:ea typeface="+mn-lt"/>
                <a:cs typeface="+mn-lt"/>
              </a:rPr>
              <a:t> = 19)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311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B317-FC8A-685A-351D-8A4F7494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D31D-91C8-547A-94EC-ED0E80E7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Function </a:t>
            </a:r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E43C3-9E7B-5D97-740F-4C651A1E4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sz="1800" dirty="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 </a:t>
            </a:r>
            <a:r>
              <a:rPr lang="en-GB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#equivalent to the above </a:t>
            </a:r>
            <a:endParaRPr lang="en-GB" b="1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endParaRPr lang="en-GB" sz="18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Welch Two Sample t-test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by Species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t = -12.604, </a:t>
            </a:r>
            <a:r>
              <a:rPr lang="en-GB" sz="1800" err="1">
                <a:latin typeface="Courier New"/>
                <a:ea typeface="+mn-lt"/>
                <a:cs typeface="+mn-lt"/>
              </a:rPr>
              <a:t>df</a:t>
            </a:r>
            <a:r>
              <a:rPr lang="en-GB" sz="1800" dirty="0">
                <a:latin typeface="Courier New"/>
                <a:ea typeface="+mn-lt"/>
                <a:cs typeface="+mn-lt"/>
              </a:rPr>
              <a:t> = 95.57, p-value &lt; 2.2e-16</a:t>
            </a:r>
            <a:endParaRPr lang="en-GB" dirty="0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alternative hypothesis: true difference in means between group versicolor and group virginica is not equal to 0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95 percent confidence interval: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-1.49549 -1.08851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sample estimates: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mean in group versicolor  mean in group virginica 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sz="1800" dirty="0">
                <a:latin typeface="Courier New"/>
                <a:ea typeface="+mn-lt"/>
                <a:cs typeface="+mn-lt"/>
              </a:rPr>
              <a:t>                   4.260                    5.552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80402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Props1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Global theme</vt:lpstr>
      <vt:lpstr>First Steps with R in Life Sciences: Statistics</vt:lpstr>
      <vt:lpstr>Statistical hypothesis testing</vt:lpstr>
      <vt:lpstr>t-test</vt:lpstr>
      <vt:lpstr>Example data set: iris </vt:lpstr>
      <vt:lpstr>Check normality of the data with plots</vt:lpstr>
      <vt:lpstr>Check normality of the data with tests</vt:lpstr>
      <vt:lpstr>Check normality of the data with tests</vt:lpstr>
      <vt:lpstr>Visualize group differences</vt:lpstr>
      <vt:lpstr>Function t.test()</vt:lpstr>
      <vt:lpstr>t.test object</vt:lpstr>
      <vt:lpstr>Paired data</vt:lpstr>
      <vt:lpstr>Paired data representation</vt:lpstr>
      <vt:lpstr>Check normality of the differences between pairs</vt:lpstr>
      <vt:lpstr>Paired t-test</vt:lpstr>
      <vt:lpstr>Non-parametric alternatives to the t-test</vt:lpstr>
      <vt:lpstr>wilcox.test()</vt:lpstr>
      <vt:lpstr>wilcox.test() - warning messages</vt:lpstr>
      <vt:lpstr>Let's practice - 10</vt:lpstr>
      <vt:lpstr>Bivariate linear correlation</vt:lpstr>
      <vt:lpstr>Visualization of linear correlation</vt:lpstr>
      <vt:lpstr>More vosialization of linear correlation</vt:lpstr>
      <vt:lpstr>Scatter plot</vt:lpstr>
      <vt:lpstr>Scatter plot</vt:lpstr>
      <vt:lpstr>Linear correlation</vt:lpstr>
      <vt:lpstr>Linear regression</vt:lpstr>
      <vt:lpstr>Simple linear regression</vt:lpstr>
      <vt:lpstr>Summary of the data</vt:lpstr>
      <vt:lpstr>Visual summary of the data</vt:lpstr>
      <vt:lpstr>The  lm() function</vt:lpstr>
      <vt:lpstr>Simple linear regression code</vt:lpstr>
      <vt:lpstr>Representation of the fit (I)</vt:lpstr>
      <vt:lpstr>Representation of the fit (II)</vt:lpstr>
      <vt:lpstr>Representation of the fit (III)</vt:lpstr>
      <vt:lpstr>Check model assumptions</vt:lpstr>
      <vt:lpstr>Check model assumptions</vt:lpstr>
      <vt:lpstr>Model summary</vt:lpstr>
      <vt:lpstr>Model summary</vt:lpstr>
      <vt:lpstr>Let's practice - 11</vt:lpstr>
      <vt:lpstr>Additional content : model with 2 covariables (I)</vt:lpstr>
      <vt:lpstr>Additional content : model with 2 covariables (II)</vt:lpstr>
      <vt:lpstr>Additional content : model with 2 covariables (III)</vt:lpstr>
      <vt:lpstr>The next steps</vt:lpstr>
      <vt:lpstr>Credits and 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774</cp:revision>
  <dcterms:created xsi:type="dcterms:W3CDTF">2023-02-23T13:26:01Z</dcterms:created>
  <dcterms:modified xsi:type="dcterms:W3CDTF">2025-01-15T12:22:37Z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